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12192000" cy="6858000"/>
  <p:notesSz cx="6797675" cy="9928225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234" clrIdx="0"/>
  <p:cmAuthor id="8" name="Fan Wang" initials="FW" lastIdx="10" clrIdx="7">
    <p:extLst>
      <p:ext uri="{19B8F6BF-5375-455C-9EA6-DF929625EA0E}">
        <p15:presenceInfo xmlns:p15="http://schemas.microsoft.com/office/powerpoint/2012/main" userId="S-1-5-21-1839211835-619659539-556599288-213303" providerId="AD"/>
      </p:ext>
    </p:extLst>
  </p:cmAuthor>
  <p:cmAuthor id="2" name="Ebru Karakoc Madsen" initials="EBKA" lastIdx="24" clrIdx="1"/>
  <p:cmAuthor id="9" name="Jenny Muiry" initials="JM" lastIdx="1" clrIdx="8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23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155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C12"/>
    <a:srgbClr val="F0D2D0"/>
    <a:srgbClr val="C44941"/>
    <a:srgbClr val="000000"/>
    <a:srgbClr val="D37771"/>
    <a:srgbClr val="E1A4A0"/>
    <a:srgbClr val="E9BAB7"/>
    <a:srgbClr val="F7E8E7"/>
    <a:srgbClr val="DA8D88"/>
    <a:srgbClr val="F0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9189" autoAdjust="0"/>
  </p:normalViewPr>
  <p:slideViewPr>
    <p:cSldViewPr snapToGrid="0" snapToObjects="1">
      <p:cViewPr varScale="1">
        <p:scale>
          <a:sx n="138" d="100"/>
          <a:sy n="138" d="100"/>
        </p:scale>
        <p:origin x="114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012"/>
    </p:cViewPr>
  </p:sorterViewPr>
  <p:notesViewPr>
    <p:cSldViewPr snapToGrid="0" snapToObjects="1">
      <p:cViewPr>
        <p:scale>
          <a:sx n="150" d="100"/>
          <a:sy n="150" d="100"/>
        </p:scale>
        <p:origin x="2418" y="-18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9"/>
            <a:ext cx="5438140" cy="3673891"/>
          </a:xfrm>
        </p:spPr>
        <p:txBody>
          <a:bodyPr/>
          <a:lstStyle/>
          <a:p>
            <a:r>
              <a:rPr lang="en-GB" noProof="0" dirty="0"/>
              <a:t>Key message: Guidelines for the treatment of schizophrenia recommend regular monitoring for adverse events and efficacy of treatment.</a:t>
            </a:r>
          </a:p>
          <a:p>
            <a:endParaRPr lang="en-GB" noProof="0" dirty="0"/>
          </a:p>
          <a:p>
            <a:r>
              <a:rPr lang="en-GB" noProof="0" dirty="0"/>
              <a:t>Background</a:t>
            </a:r>
            <a:endParaRPr lang="en-GB" baseline="300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Symptoms (mental and physical), signs, activities of daily living (ADL), level of functioning, and adverse events are key areas to assess at all phases of the illness.</a:t>
            </a:r>
            <a:r>
              <a:rPr lang="en-GB" baseline="30000" noProof="0" dirty="0"/>
              <a:t>1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Collateral information (e.g., from family members, caregivers and </a:t>
            </a:r>
            <a:r>
              <a:rPr lang="en-GB" dirty="0"/>
              <a:t>healthcare</a:t>
            </a:r>
            <a:r>
              <a:rPr lang="en-GB" noProof="0" dirty="0"/>
              <a:t> professionals) is usually essential for a more complete understanding of symptoms, signs and functioning.</a:t>
            </a:r>
            <a:r>
              <a:rPr lang="en-GB" baseline="30000" noProof="0" dirty="0"/>
              <a:t>1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Longitudinal follow-up by the same clinician(s) to monitor improvements or worsening is optimal.</a:t>
            </a:r>
            <a:r>
              <a:rPr lang="en-GB" baseline="30000" noProof="0" dirty="0"/>
              <a:t>1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patient’s competency to accept or refuse treatment must be periodically assessed and recorded.</a:t>
            </a:r>
            <a:r>
              <a:rPr lang="en-GB" baseline="30000" noProof="0" dirty="0"/>
              <a:t>1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Regular and ongoing evaluations are equally necessary when patients respond to medications, when they fail to respond, and when they develop adverse events.</a:t>
            </a:r>
            <a:r>
              <a:rPr lang="en-GB" baseline="30000" noProof="0" dirty="0"/>
              <a:t>1</a:t>
            </a:r>
            <a:r>
              <a:rPr lang="en-GB" noProof="0" dirty="0"/>
              <a:t> </a:t>
            </a:r>
            <a:r>
              <a:rPr lang="en-GB" dirty="0"/>
              <a:t>Standardised</a:t>
            </a:r>
            <a:r>
              <a:rPr lang="en-GB" noProof="0" dirty="0"/>
              <a:t> scales are useful tools for baseline and later assessments.</a:t>
            </a:r>
            <a:r>
              <a:rPr lang="en-GB" baseline="30000" noProof="0" dirty="0"/>
              <a:t>1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Patients will often not spontaneously bring complaints and information to clinicians, and therefore, active, specific questioning, and informed examination and investigation are usually necessary.</a:t>
            </a:r>
            <a:r>
              <a:rPr lang="en-GB" baseline="30000" dirty="0"/>
              <a:t>1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Medications must be </a:t>
            </a:r>
            <a:r>
              <a:rPr lang="en-GB" dirty="0"/>
              <a:t>individualised because the individual </a:t>
            </a:r>
            <a:r>
              <a:rPr lang="en-GB" noProof="0" dirty="0"/>
              <a:t>response is highly variable.</a:t>
            </a:r>
            <a:r>
              <a:rPr lang="en-GB" baseline="30000" noProof="0" dirty="0"/>
              <a:t>1</a:t>
            </a:r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Patients must be involved in decisions and choices for pharmacotherapy.</a:t>
            </a:r>
            <a:r>
              <a:rPr lang="en-GB" baseline="30000" noProof="0" dirty="0"/>
              <a:t>1</a:t>
            </a:r>
            <a:endParaRPr lang="en-GB" noProof="0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lvl="0"/>
            <a:r>
              <a:rPr lang="en-GB" dirty="0"/>
              <a:t>1. Canadian Psychiatric Association. </a:t>
            </a:r>
            <a:r>
              <a:rPr lang="en-US" dirty="0"/>
              <a:t>Clinical practice guidelines. Treatment of schizophrenia. </a:t>
            </a:r>
            <a:r>
              <a:rPr lang="en-GB" dirty="0"/>
              <a:t>Can J Psychiatry 2005; 50 (13 Suppl. 1): 7S–57S.</a:t>
            </a:r>
          </a:p>
          <a:p>
            <a:pPr lvl="0"/>
            <a:endParaRPr lang="en-GB" noProof="0" dirty="0"/>
          </a:p>
          <a:p>
            <a:r>
              <a:rPr lang="en-GB" dirty="0"/>
              <a:t>Other references used on slide:</a:t>
            </a:r>
          </a:p>
          <a:p>
            <a:r>
              <a:rPr lang="en-GB" noProof="0" dirty="0"/>
              <a:t>Lehman AF, Lieberman JA, Dixon LB, et al. </a:t>
            </a:r>
            <a:r>
              <a:rPr lang="en-GB" dirty="0"/>
              <a:t>Practice guideline for the treatment of patients with schizophrenia, second edition. Am J Psychiatry 2004; 161 (Suppl. 2): 1–56.</a:t>
            </a:r>
            <a:endParaRPr lang="en-GB" noProof="0" dirty="0"/>
          </a:p>
          <a:p>
            <a:r>
              <a:rPr lang="en-GB" dirty="0"/>
              <a:t>Hasan A, </a:t>
            </a:r>
            <a:r>
              <a:rPr lang="en-GB" dirty="0" err="1"/>
              <a:t>Falkai</a:t>
            </a:r>
            <a:r>
              <a:rPr lang="en-GB" dirty="0"/>
              <a:t> P, </a:t>
            </a:r>
            <a:r>
              <a:rPr lang="en-GB" dirty="0" err="1"/>
              <a:t>Wobrock</a:t>
            </a:r>
            <a:r>
              <a:rPr lang="en-GB" dirty="0"/>
              <a:t> T, et al.; WFSBP Task force on Treatment Guidelines for Schizophrenia. World Federation of Societies of Biological Psychiatry (WFSBP) guidelines for biological treatment of schizophrenia, part 2: update 2012 on the long-term treatment of schizophrenia and management of antipsychotic-induced side effects. World J </a:t>
            </a:r>
            <a:r>
              <a:rPr lang="en-GB" dirty="0" err="1"/>
              <a:t>Biol</a:t>
            </a:r>
            <a:r>
              <a:rPr lang="en-GB" dirty="0"/>
              <a:t> Psychiatry 2013; 14 (1): 2–44.</a:t>
            </a:r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4E816-5A9D-4A73-B2E3-141BFF43CCDF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4A57D057-8057-49B1-9768-BE0D8E49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64335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854265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9980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950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776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9507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7002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0563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5237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6068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4023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7023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545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080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745743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151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0725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2969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63744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6911183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43023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1943529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559863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3652919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0972072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5168497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3730433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5448558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76773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6511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6293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46694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9255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0723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7520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8689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9946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7984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  <p:sldLayoutId id="2147483740" r:id="rId28"/>
    <p:sldLayoutId id="2147483741" r:id="rId29"/>
    <p:sldLayoutId id="2147483742" r:id="rId30"/>
    <p:sldLayoutId id="2147483743" r:id="rId31"/>
    <p:sldLayoutId id="2147483744" r:id="rId32"/>
    <p:sldLayoutId id="2147483745" r:id="rId33"/>
    <p:sldLayoutId id="2147483746" r:id="rId34"/>
    <p:sldLayoutId id="2147483747" r:id="rId35"/>
    <p:sldLayoutId id="2147483748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838200" y="4138628"/>
            <a:ext cx="8472055" cy="54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80" tIns="89980" rIns="89980" bIns="89980" rtlCol="0" anchor="ctr">
            <a:noAutofit/>
          </a:bodyPr>
          <a:lstStyle/>
          <a:p>
            <a:pPr marL="285677" indent="-285677" defTabSz="9141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Ongoing collaboration with patient in decision-making</a:t>
            </a:r>
            <a:r>
              <a:rPr lang="en-GB" sz="1600" baseline="30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en-GB" sz="1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43544" y="3196155"/>
            <a:ext cx="8472055" cy="540000"/>
          </a:xfrm>
          <a:prstGeom prst="rect">
            <a:avLst/>
          </a:prstGeom>
          <a:solidFill>
            <a:srgbClr val="B4BBC3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80" tIns="89980" rIns="89980" bIns="89980" rtlCol="0" anchor="ctr">
            <a:noAutofit/>
          </a:bodyPr>
          <a:lstStyle/>
          <a:p>
            <a:pPr marL="285677" indent="-285677" defTabSz="9141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Careful assessment of possible adverse effects of treatment</a:t>
            </a:r>
            <a:r>
              <a:rPr lang="en-GB" sz="1600" baseline="30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1,3</a:t>
            </a:r>
            <a:endParaRPr lang="en-GB" sz="1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539749" y="406683"/>
            <a:ext cx="10868986" cy="511809"/>
          </a:xfrm>
        </p:spPr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750" y="665358"/>
            <a:ext cx="10305460" cy="403686"/>
          </a:xfrm>
        </p:spPr>
        <p:txBody>
          <a:bodyPr>
            <a:normAutofit fontScale="90000"/>
          </a:bodyPr>
          <a:lstStyle/>
          <a:p>
            <a:r>
              <a:rPr lang="en-GB" dirty="0"/>
              <a:t>Guidelines for good practice are measurement-based and individualised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133B3-4AF7-4904-93FB-6951921D3A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BPRS=Brief Psychiatric Rating Scale; PANSS=Positive and Negative Syndrome Scale</a:t>
            </a:r>
          </a:p>
          <a:p>
            <a:pPr marL="0" indent="0">
              <a:buNone/>
            </a:pPr>
            <a:r>
              <a:rPr lang="en-GB" dirty="0"/>
              <a:t>1. Canadian Psychiatric Association. Can J Psychiatry 2005;50(13 Suppl. 1):7S–57S [CPA Guidelines];</a:t>
            </a:r>
            <a:br>
              <a:rPr lang="en-GB" dirty="0"/>
            </a:br>
            <a:r>
              <a:rPr lang="en-GB" dirty="0"/>
              <a:t>2. Lehman et al. </a:t>
            </a:r>
            <a:r>
              <a:rPr lang="pl-PL" dirty="0"/>
              <a:t>Am J Psychiatry 2004;161(Suppl</a:t>
            </a:r>
            <a:r>
              <a:rPr lang="en-GB" dirty="0"/>
              <a:t>. 2</a:t>
            </a:r>
            <a:r>
              <a:rPr lang="pl-PL" dirty="0"/>
              <a:t>):1</a:t>
            </a:r>
            <a:r>
              <a:rPr lang="en-GB" dirty="0"/>
              <a:t>–</a:t>
            </a:r>
            <a:r>
              <a:rPr lang="pl-PL" dirty="0"/>
              <a:t>56</a:t>
            </a:r>
            <a:r>
              <a:rPr lang="en-GB" dirty="0"/>
              <a:t> [APA Practice Guidelines];</a:t>
            </a:r>
            <a:br>
              <a:rPr lang="en-GB" dirty="0"/>
            </a:br>
            <a:r>
              <a:rPr lang="en-GB" dirty="0"/>
              <a:t>3. Hasan et al. World J </a:t>
            </a:r>
            <a:r>
              <a:rPr lang="en-GB" dirty="0" err="1"/>
              <a:t>Biol</a:t>
            </a:r>
            <a:r>
              <a:rPr lang="en-GB" dirty="0"/>
              <a:t> Psychiatry 2013;14(1):2–44 [WFSBP guidelines]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C1B088-28C4-43F4-B94C-A4329D8B9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t>1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962685" y="1218072"/>
            <a:ext cx="8266632" cy="469688"/>
          </a:xfrm>
          <a:prstGeom prst="rect">
            <a:avLst/>
          </a:prstGeom>
          <a:noFill/>
          <a:effectLst/>
        </p:spPr>
        <p:txBody>
          <a:bodyPr wrap="square" lIns="91420" tIns="45719" rIns="91420" bIns="45719" rtlCol="0" anchor="ctr">
            <a:noAutofit/>
          </a:bodyPr>
          <a:lstStyle/>
          <a:p>
            <a:pPr algn="ctr" defTabSz="914150"/>
            <a:r>
              <a:rPr lang="en-GB" b="1" dirty="0">
                <a:solidFill>
                  <a:schemeClr val="accent3"/>
                </a:solidFill>
                <a:ea typeface="Arial" charset="0"/>
              </a:rPr>
              <a:t>Ongoing, careful monitoring is critical</a:t>
            </a:r>
            <a:r>
              <a:rPr lang="en-GB" b="1" baseline="30000" dirty="0">
                <a:solidFill>
                  <a:schemeClr val="accent3"/>
                </a:solidFill>
                <a:ea typeface="Arial" charset="0"/>
              </a:rPr>
              <a:t>1-3</a:t>
            </a:r>
            <a:endParaRPr lang="en-GB" b="1" dirty="0">
              <a:solidFill>
                <a:schemeClr val="accent3"/>
              </a:solidFill>
              <a:ea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1835389"/>
            <a:ext cx="8472055" cy="10001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80" tIns="89980" rIns="89980" bIns="89980" rtlCol="0" anchor="ctr">
            <a:noAutofit/>
          </a:bodyPr>
          <a:lstStyle/>
          <a:p>
            <a:pPr marL="285677" indent="-285677" defTabSz="9141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Reliable and repeated assessment of the efficacy of treatment </a:t>
            </a:r>
            <a:br>
              <a:rPr lang="en-GB" sz="1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GB" sz="1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using defined treatment targets is important</a:t>
            </a:r>
            <a:r>
              <a:rPr lang="en-GB" sz="1600" baseline="30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1,2</a:t>
            </a:r>
            <a:endParaRPr lang="en-GB" sz="1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285620" indent="-285750" defTabSz="9141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Using standard rating scales such as BPRS and PANSS will facilitate this goal</a:t>
            </a:r>
            <a:r>
              <a:rPr lang="en-GB" sz="1600" baseline="30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en-GB" sz="1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3067940" y="5037043"/>
            <a:ext cx="6056134" cy="715087"/>
          </a:xfrm>
          <a:prstGeom prst="roundRect">
            <a:avLst>
              <a:gd name="adj" fmla="val 10747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20" tIns="45719" rIns="91420" bIns="45719" rtlCol="0" anchor="ctr">
            <a:spAutoFit/>
          </a:bodyPr>
          <a:lstStyle/>
          <a:p>
            <a:pPr algn="ctr" defTabSz="914150"/>
            <a:r>
              <a:rPr lang="en-GB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Standard protocols should be customised in response to individual vulnerabilities/needs and specific drug</a:t>
            </a:r>
            <a:r>
              <a:rPr lang="en-GB" baseline="30000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endParaRPr lang="en-GB" dirty="0">
              <a:solidFill>
                <a:schemeClr val="accent3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122" name="Picture 2" descr="http://www.partsnap.com/wp-content/uploads/2014/11/free-project-review-meet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608" y="4044986"/>
            <a:ext cx="727285" cy="727285"/>
          </a:xfrm>
          <a:prstGeom prst="rect">
            <a:avLst/>
          </a:prstGeom>
        </p:spPr>
      </p:pic>
      <p:pic>
        <p:nvPicPr>
          <p:cNvPr id="5124" name="Picture 4" descr="http://www.freeiconspng.com/uploads/checklist-icon-checklist-icon-png-list-icon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307" y="1996667"/>
            <a:ext cx="677587" cy="677587"/>
          </a:xfrm>
          <a:prstGeom prst="rect">
            <a:avLst/>
          </a:prstGeom>
        </p:spPr>
      </p:pic>
      <p:pic>
        <p:nvPicPr>
          <p:cNvPr id="5128" name="Picture 8" descr="https://upload.wikimedia.org/wikipedia/commons/thumb/5/55/Magnifying_glass_icon.svg/1024px-Magnifying_glass_icon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0907" y="3127361"/>
            <a:ext cx="677589" cy="677589"/>
          </a:xfrm>
          <a:prstGeom prst="rect">
            <a:avLst/>
          </a:prstGeom>
        </p:spPr>
      </p:pic>
    </p:spTree>
    <p:custDataLst/>
    <p:extLst>
      <p:ext uri="{BB962C8B-B14F-4D97-AF65-F5344CB8AC3E}">
        <p14:creationId xmlns:p14="http://schemas.microsoft.com/office/powerpoint/2010/main" val="1392228285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NeqelhGv"/>
  <p:tag name="ARTICULATE_SLIDE_COUNT" val="5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310</TotalTime>
  <Words>512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Guidelines for good practice are measurement-based and individualised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1461</cp:revision>
  <cp:lastPrinted>2019-09-20T09:01:11Z</cp:lastPrinted>
  <dcterms:created xsi:type="dcterms:W3CDTF">2017-01-23T14:24:15Z</dcterms:created>
  <dcterms:modified xsi:type="dcterms:W3CDTF">2022-02-23T12:44:55Z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